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86"/>
  </p:handoutMasterIdLst>
  <p:sldIdLst>
    <p:sldId id="256" r:id="rId3"/>
    <p:sldId id="272" r:id="rId4"/>
    <p:sldId id="257" r:id="rId5"/>
    <p:sldId id="258" r:id="rId6"/>
    <p:sldId id="259" r:id="rId7"/>
    <p:sldId id="260" r:id="rId8"/>
    <p:sldId id="442" r:id="rId9"/>
    <p:sldId id="287" r:id="rId10"/>
    <p:sldId id="271" r:id="rId11"/>
    <p:sldId id="298" r:id="rId12"/>
    <p:sldId id="270" r:id="rId13"/>
    <p:sldId id="273" r:id="rId14"/>
    <p:sldId id="274" r:id="rId15"/>
    <p:sldId id="275" r:id="rId16"/>
    <p:sldId id="296" r:id="rId17"/>
    <p:sldId id="451" r:id="rId18"/>
    <p:sldId id="452" r:id="rId19"/>
    <p:sldId id="366" r:id="rId20"/>
    <p:sldId id="276" r:id="rId21"/>
    <p:sldId id="278" r:id="rId23"/>
    <p:sldId id="364" r:id="rId24"/>
    <p:sldId id="280" r:id="rId25"/>
    <p:sldId id="403" r:id="rId26"/>
    <p:sldId id="437" r:id="rId27"/>
    <p:sldId id="404" r:id="rId28"/>
    <p:sldId id="405" r:id="rId29"/>
    <p:sldId id="332" r:id="rId30"/>
    <p:sldId id="333" r:id="rId31"/>
    <p:sldId id="334" r:id="rId32"/>
    <p:sldId id="335" r:id="rId33"/>
    <p:sldId id="336" r:id="rId34"/>
    <p:sldId id="453" r:id="rId35"/>
    <p:sldId id="454" r:id="rId36"/>
    <p:sldId id="455" r:id="rId37"/>
    <p:sldId id="456" r:id="rId38"/>
    <p:sldId id="457" r:id="rId39"/>
    <p:sldId id="458" r:id="rId40"/>
    <p:sldId id="459" r:id="rId41"/>
    <p:sldId id="460" r:id="rId42"/>
    <p:sldId id="461" r:id="rId43"/>
    <p:sldId id="469" r:id="rId44"/>
    <p:sldId id="470" r:id="rId45"/>
    <p:sldId id="471" r:id="rId46"/>
    <p:sldId id="472" r:id="rId47"/>
    <p:sldId id="473" r:id="rId48"/>
    <p:sldId id="474" r:id="rId49"/>
    <p:sldId id="475" r:id="rId50"/>
    <p:sldId id="478" r:id="rId51"/>
    <p:sldId id="476" r:id="rId52"/>
    <p:sldId id="477" r:id="rId53"/>
    <p:sldId id="479" r:id="rId54"/>
    <p:sldId id="480" r:id="rId55"/>
    <p:sldId id="481" r:id="rId56"/>
    <p:sldId id="482" r:id="rId57"/>
    <p:sldId id="483" r:id="rId58"/>
    <p:sldId id="484" r:id="rId59"/>
    <p:sldId id="323" r:id="rId60"/>
    <p:sldId id="324" r:id="rId61"/>
    <p:sldId id="325" r:id="rId62"/>
    <p:sldId id="326" r:id="rId63"/>
    <p:sldId id="327" r:id="rId64"/>
    <p:sldId id="328" r:id="rId65"/>
    <p:sldId id="329" r:id="rId66"/>
    <p:sldId id="330" r:id="rId67"/>
    <p:sldId id="331" r:id="rId68"/>
    <p:sldId id="337" r:id="rId69"/>
    <p:sldId id="299" r:id="rId70"/>
    <p:sldId id="283" r:id="rId71"/>
    <p:sldId id="297" r:id="rId72"/>
    <p:sldId id="303" r:id="rId73"/>
    <p:sldId id="304" r:id="rId74"/>
    <p:sldId id="339" r:id="rId75"/>
    <p:sldId id="340" r:id="rId76"/>
    <p:sldId id="358" r:id="rId77"/>
    <p:sldId id="359" r:id="rId78"/>
    <p:sldId id="338" r:id="rId79"/>
    <p:sldId id="367" r:id="rId80"/>
    <p:sldId id="368" r:id="rId81"/>
    <p:sldId id="369" r:id="rId82"/>
    <p:sldId id="370" r:id="rId83"/>
    <p:sldId id="284" r:id="rId84"/>
    <p:sldId id="285" r:id="rId8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0" Type="http://schemas.openxmlformats.org/officeDocument/2006/relationships/commentAuthors" Target="commentAuthors.xml"/><Relationship Id="rId9" Type="http://schemas.openxmlformats.org/officeDocument/2006/relationships/slide" Target="slides/slide7.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8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image" Target="../media/image92.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1.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1.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1.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image" Target="../media/image100.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9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面向小白群体：</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sp>
        <p:nvSpPr>
          <p:cNvPr id="3" name="Content Placeholder 2"/>
          <p:cNvSpPr>
            <a:spLocks noGrp="1"/>
          </p:cNvSpPr>
          <p:nvPr>
            <p:ph idx="1"/>
          </p:nvPr>
        </p:nvSpPr>
        <p:spPr/>
        <p:txBody>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sp>
        <p:nvSpPr>
          <p:cNvPr id="3" name="Content Placeholder 2"/>
          <p:cNvSpPr>
            <a:spLocks noGrp="1"/>
          </p:cNvSpPr>
          <p:nvPr>
            <p:ph idx="1"/>
          </p:nvPr>
        </p:nvSpPr>
        <p:spPr/>
        <p:txBody>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章：多任务</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并行的归并排序</a:t>
            </a:r>
            <a:endParaRPr lang="zh-CN" altLang="en-US"/>
          </a:p>
        </p:txBody>
      </p:sp>
      <p:sp>
        <p:nvSpPr>
          <p:cNvPr id="12" name="Content Placeholder 11"/>
          <p:cNvSpPr/>
          <p:nvPr>
            <p:ph sz="half" idx="1"/>
          </p:nvPr>
        </p:nvSpPr>
        <p:spPr/>
        <p:txBody>
          <a:bodyPr/>
          <a:p>
            <a:endParaRPr lang="en-US"/>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p>
            <a:r>
              <a:rPr lang="zh-CN" altLang="en-US"/>
              <a:t>流水线式的并行，因为能并行的线程数有限（取决于流水线的步骤数量），且每个线程执行的指令之间往往没有关系，主要适用于各个核心可以独立工作的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章：并行化循环</a:t>
            </a:r>
            <a:endParaRPr lang="zh-CN" altLang="en-US">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8636</Words>
  <Application>WPS Presentation</Application>
  <PresentationFormat>宽屏</PresentationFormat>
  <Paragraphs>506</Paragraphs>
  <Slides>82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摩尔定律：停止增长了吗？</vt:lpstr>
      <vt:lpstr>神话与现实：2 * 3GHz &lt; 6GHz</vt:lpstr>
      <vt:lpstr>并发和并行的区别</vt:lpstr>
      <vt:lpstr>举个例子</vt:lpstr>
      <vt:lpstr>第0章：并行理论</vt:lpstr>
      <vt:lpstr>因特尔开源的并行编程库：TBB</vt:lpstr>
      <vt:lpstr>第1章：并行化循环</vt:lpstr>
      <vt:lpstr>时间复杂度（time-efficiency）与工作量复杂度（work-efficiency）</vt:lpstr>
      <vt:lpstr>映射（map）</vt:lpstr>
      <vt:lpstr>并行映射</vt:lpstr>
      <vt:lpstr>封装好了：parallel_for</vt:lpstr>
      <vt:lpstr>进一步封装：parallel_for</vt:lpstr>
      <vt:lpstr>基于迭代器区间：parallel_for_each</vt:lpstr>
      <vt:lpstr>二维区间上的 for 循环：blocked_range2d</vt:lpstr>
      <vt:lpstr>二维区间上的 for 循环：blocked_range2d</vt:lpstr>
      <vt:lpstr>第2章：缩并与扫描</vt:lpstr>
      <vt:lpstr>缩并（reduce）</vt:lpstr>
      <vt:lpstr>并行缩并</vt:lpstr>
      <vt:lpstr>改进的并行缩并</vt:lpstr>
      <vt:lpstr>封装好了：parallel_reduce</vt:lpstr>
      <vt:lpstr>扫描（scan）</vt:lpstr>
      <vt:lpstr>并行缩并</vt:lpstr>
      <vt:lpstr>并行扫描</vt:lpstr>
      <vt:lpstr>封装好了：parallel_scan</vt:lpstr>
      <vt:lpstr>第3章：性能测试</vt:lpstr>
      <vt:lpstr>案例：map与reduce的组合</vt:lpstr>
      <vt:lpstr>测试所花费时间：tbb::tick_count::now()</vt:lpstr>
      <vt:lpstr>并行和串行的速度比较</vt:lpstr>
      <vt:lpstr>如何评价</vt:lpstr>
      <vt:lpstr>第2章：任务域与嵌套</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第4章：任务分配</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解决4：随机分配法（通过哈希函数或线性函数）</vt:lpstr>
      <vt:lpstr>tbb::static_partitioner</vt:lpstr>
      <vt:lpstr>tbb::static_partitioner</vt:lpstr>
      <vt:lpstr>tbb::static_partitioner</vt:lpstr>
      <vt:lpstr>tbb::simple_partitioner</vt:lpstr>
      <vt:lpstr>PowerPoint 演示文稿</vt:lpstr>
      <vt:lpstr>PowerPoint 演示文稿</vt:lpstr>
      <vt:lpstr>tbb::static_partitioner 用于循环体不均匀的情况效果不好</vt:lpstr>
      <vt:lpstr>tbb::simple_partitioner 用于循环体不均匀的情况效果很好</vt:lpstr>
      <vt:lpstr>tbb::simple_partitioner 用粒度为 1：效果不好</vt:lpstr>
      <vt:lpstr>tbb::static_partitioner 粒度变成 n / 4，效果好</vt:lpstr>
      <vt:lpstr>第4章：并发容器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第5章：并行筛选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第6章：分治与排序</vt:lpstr>
      <vt:lpstr>并行的归并排序</vt:lpstr>
      <vt:lpstr>重新认识递归并行缩并</vt:lpstr>
      <vt:lpstr>第7章：流水线并行</vt:lpstr>
      <vt:lpstr>流水线的利弊</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132</cp:revision>
  <dcterms:created xsi:type="dcterms:W3CDTF">2022-01-11T08:46:22Z</dcterms:created>
  <dcterms:modified xsi:type="dcterms:W3CDTF">2022-01-11T08:46:22Z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